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rchitects Daughter"/>
      <p:regular r:id="rId27"/>
    </p:embeddedFont>
    <p:embeddedFont>
      <p:font typeface="Proxima Nova"/>
      <p:regular r:id="rId28"/>
      <p:bold r:id="rId29"/>
      <p:italic r:id="rId30"/>
      <p:boldItalic r:id="rId31"/>
    </p:embeddedFont>
    <p:embeddedFont>
      <p:font typeface="Lobster"/>
      <p:regular r:id="rId32"/>
    </p:embeddedFont>
    <p:embeddedFont>
      <p:font typeface="Pacifico"/>
      <p:regular r:id="rId33"/>
    </p:embeddedFont>
    <p:embeddedFont>
      <p:font typeface="Merriweather"/>
      <p:regular r:id="rId34"/>
      <p:bold r:id="rId35"/>
      <p:italic r:id="rId36"/>
      <p:boldItalic r:id="rId37"/>
    </p:embeddedFont>
    <p:embeddedFont>
      <p:font typeface="Alfa Slab On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regular.fntdata"/><Relationship Id="rId27" Type="http://schemas.openxmlformats.org/officeDocument/2006/relationships/font" Target="fonts/ArchitectsDaugh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Italic.fntdata"/><Relationship Id="rId3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33" Type="http://schemas.openxmlformats.org/officeDocument/2006/relationships/font" Target="fonts/Pacifico-regular.fntdata"/><Relationship Id="rId10" Type="http://schemas.openxmlformats.org/officeDocument/2006/relationships/slide" Target="slides/slide5.xml"/><Relationship Id="rId32" Type="http://schemas.openxmlformats.org/officeDocument/2006/relationships/font" Target="fonts/Lobster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7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AlfaSlabOn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fc79637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afc79637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afc796375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afc796375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8987485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88987485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Susie first slide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89ba8eb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89ba8e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88987485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88987485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afc7963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afc7963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88987485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88987485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cc6766dd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0cc6766dd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88987485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88987485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6807d8e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66807d8e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6807d8eb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6807d8eb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51a687ef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651a687ef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88987485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88987485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6807d8eb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6807d8eb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d4327471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d4327471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4723be46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4723be46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882f8b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882f8b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4000c0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4000c0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8882f8b8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8882f8b8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88987485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88987485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>
            <a:off x="120900" y="303150"/>
            <a:ext cx="8902200" cy="9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MPJH</a:t>
            </a:r>
            <a:r>
              <a:rPr lang="en">
                <a:solidFill>
                  <a:schemeClr val="accent5"/>
                </a:solidFill>
              </a:rPr>
              <a:t> Course Selection</a:t>
            </a:r>
            <a:r>
              <a:rPr lang="en">
                <a:solidFill>
                  <a:srgbClr val="2247FF"/>
                </a:solidFill>
              </a:rPr>
              <a:t> </a:t>
            </a:r>
            <a:endParaRPr>
              <a:solidFill>
                <a:srgbClr val="2247FF"/>
              </a:solidFill>
            </a:endParaRPr>
          </a:p>
        </p:txBody>
      </p:sp>
      <p:sp>
        <p:nvSpPr>
          <p:cNvPr id="104" name="Google Shape;104;p25"/>
          <p:cNvSpPr txBox="1"/>
          <p:nvPr>
            <p:ph idx="1" type="subTitle"/>
          </p:nvPr>
        </p:nvSpPr>
        <p:spPr>
          <a:xfrm>
            <a:off x="276525" y="10581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Incoming 6th grade</a:t>
            </a:r>
            <a:r>
              <a:rPr b="1" lang="en">
                <a:solidFill>
                  <a:srgbClr val="073763"/>
                </a:solidFill>
              </a:rPr>
              <a:t> </a:t>
            </a:r>
            <a:endParaRPr b="1">
              <a:solidFill>
                <a:srgbClr val="073763"/>
              </a:solidFill>
            </a:endParaRPr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b="-2574" l="5015" r="0" t="0"/>
          <a:stretch/>
        </p:blipFill>
        <p:spPr>
          <a:xfrm>
            <a:off x="1083600" y="1569075"/>
            <a:ext cx="7366951" cy="28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650" y="2685650"/>
            <a:ext cx="2867628" cy="286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/>
        </p:nvSpPr>
        <p:spPr>
          <a:xfrm>
            <a:off x="1614225" y="4237925"/>
            <a:ext cx="6305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EAGLES ARE: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rustworthy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ccepting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eading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ptimistic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oble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cholarly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96900" y="87900"/>
            <a:ext cx="8950200" cy="4967700"/>
          </a:xfrm>
          <a:prstGeom prst="rect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Reading Elective and Math Lab</a:t>
            </a:r>
            <a:endParaRPr sz="3600">
              <a:solidFill>
                <a:schemeClr val="accent5"/>
              </a:solidFill>
            </a:endParaRPr>
          </a:p>
        </p:txBody>
      </p:sp>
      <p:sp>
        <p:nvSpPr>
          <p:cNvPr id="177" name="Google Shape;177;p34"/>
          <p:cNvSpPr txBox="1"/>
          <p:nvPr>
            <p:ph idx="1" type="body"/>
          </p:nvPr>
        </p:nvSpPr>
        <p:spPr>
          <a:xfrm>
            <a:off x="311700" y="1208750"/>
            <a:ext cx="848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C3AA9"/>
              </a:buClr>
              <a:buSzPts val="2100"/>
              <a:buChar char="★"/>
            </a:pPr>
            <a:r>
              <a:rPr lang="en" sz="2100">
                <a:solidFill>
                  <a:srgbClr val="1C3AA9"/>
                </a:solidFill>
              </a:rPr>
              <a:t>Students in the 5</a:t>
            </a:r>
            <a:r>
              <a:rPr baseline="30000" lang="en" sz="2100">
                <a:solidFill>
                  <a:srgbClr val="1C3AA9"/>
                </a:solidFill>
              </a:rPr>
              <a:t>th</a:t>
            </a:r>
            <a:r>
              <a:rPr lang="en" sz="2100">
                <a:solidFill>
                  <a:srgbClr val="1C3AA9"/>
                </a:solidFill>
              </a:rPr>
              <a:t> grade who are unsuccessful on STAAR in Math and/or Reading this Spring may be placed in a Math Lab or Reading Improvement class. These classes may replace an elective and/or PE in 6</a:t>
            </a:r>
            <a:r>
              <a:rPr baseline="30000" lang="en" sz="2100">
                <a:solidFill>
                  <a:srgbClr val="1C3AA9"/>
                </a:solidFill>
              </a:rPr>
              <a:t>th</a:t>
            </a:r>
            <a:r>
              <a:rPr lang="en" sz="2100">
                <a:solidFill>
                  <a:srgbClr val="1C3AA9"/>
                </a:solidFill>
              </a:rPr>
              <a:t> grade.</a:t>
            </a:r>
            <a:endParaRPr sz="2100">
              <a:solidFill>
                <a:srgbClr val="1C3AA9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C3AA9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★"/>
            </a:pPr>
            <a:r>
              <a:rPr lang="en" sz="2100">
                <a:solidFill>
                  <a:schemeClr val="accent5"/>
                </a:solidFill>
              </a:rPr>
              <a:t>Small class sizes 15:1 ratio to provide support in Math or Reading </a:t>
            </a:r>
            <a:endParaRPr sz="2100">
              <a:solidFill>
                <a:srgbClr val="073763"/>
              </a:solidFill>
            </a:endParaRPr>
          </a:p>
        </p:txBody>
      </p:sp>
      <p:cxnSp>
        <p:nvCxnSpPr>
          <p:cNvPr id="178" name="Google Shape;178;p34"/>
          <p:cNvCxnSpPr/>
          <p:nvPr/>
        </p:nvCxnSpPr>
        <p:spPr>
          <a:xfrm>
            <a:off x="270425" y="1152475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248775" y="134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MPJH </a:t>
            </a:r>
            <a:r>
              <a:rPr lang="en">
                <a:solidFill>
                  <a:schemeClr val="accent5"/>
                </a:solidFill>
              </a:rPr>
              <a:t>Cafe Experience...</a:t>
            </a:r>
            <a:r>
              <a:rPr lang="en"/>
              <a:t> </a:t>
            </a:r>
            <a:endParaRPr/>
          </a:p>
        </p:txBody>
      </p:sp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★"/>
            </a:pPr>
            <a:r>
              <a:rPr lang="en" sz="2400">
                <a:solidFill>
                  <a:schemeClr val="accent5"/>
                </a:solidFill>
              </a:rPr>
              <a:t>Open seating </a:t>
            </a:r>
            <a:endParaRPr sz="2400">
              <a:solidFill>
                <a:schemeClr val="accent5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★"/>
            </a:pPr>
            <a:r>
              <a:rPr lang="en" sz="2400">
                <a:solidFill>
                  <a:schemeClr val="accent5"/>
                </a:solidFill>
              </a:rPr>
              <a:t>Multiple food options</a:t>
            </a:r>
            <a:endParaRPr sz="2400">
              <a:solidFill>
                <a:schemeClr val="accent5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★"/>
            </a:pPr>
            <a:r>
              <a:rPr lang="en" sz="2400">
                <a:solidFill>
                  <a:schemeClr val="accent5"/>
                </a:solidFill>
              </a:rPr>
              <a:t>Raise your hand to get up</a:t>
            </a:r>
            <a:endParaRPr sz="2400">
              <a:solidFill>
                <a:schemeClr val="accent5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★"/>
            </a:pPr>
            <a:r>
              <a:rPr lang="en" sz="2400">
                <a:solidFill>
                  <a:schemeClr val="accent5"/>
                </a:solidFill>
              </a:rPr>
              <a:t>Cleaning up your space :)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5" name="Google Shape;1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150" y="1259025"/>
            <a:ext cx="45552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 rotWithShape="1">
          <a:blip r:embed="rId4">
            <a:alphaModFix/>
          </a:blip>
          <a:srcRect b="19767" l="25813" r="7603" t="19761"/>
          <a:stretch/>
        </p:blipFill>
        <p:spPr>
          <a:xfrm rot="5400000">
            <a:off x="-144287" y="3325588"/>
            <a:ext cx="1991050" cy="135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456513" y="3206563"/>
            <a:ext cx="1969400" cy="159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 rotWithShape="1">
          <a:blip r:embed="rId6">
            <a:alphaModFix/>
          </a:blip>
          <a:srcRect b="640" l="25383" r="7339" t="43642"/>
          <a:stretch/>
        </p:blipFill>
        <p:spPr>
          <a:xfrm rot="5400000">
            <a:off x="2866588" y="3479025"/>
            <a:ext cx="1978325" cy="10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257300" y="52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1C3AA9"/>
                </a:solidFill>
              </a:rPr>
              <a:t>Physical</a:t>
            </a:r>
            <a:r>
              <a:rPr lang="en" sz="3500">
                <a:solidFill>
                  <a:schemeClr val="accent5"/>
                </a:solidFill>
              </a:rPr>
              <a:t> Education &amp;</a:t>
            </a:r>
            <a:endParaRPr sz="35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5"/>
                </a:solidFill>
              </a:rPr>
              <a:t>Pre Athletics</a:t>
            </a:r>
            <a:endParaRPr sz="3500">
              <a:solidFill>
                <a:schemeClr val="accent5"/>
              </a:solidFill>
            </a:endParaRPr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Both boys and girls (separate gyms)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Graded class/attend every day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Dress out in uniforms (laundering fee)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Lockers in gyms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PE Waivers?</a:t>
            </a:r>
            <a:br>
              <a:rPr lang="en">
                <a:solidFill>
                  <a:schemeClr val="accent5"/>
                </a:solidFill>
              </a:rPr>
            </a:br>
            <a:r>
              <a:rPr lang="en">
                <a:solidFill>
                  <a:schemeClr val="accent5"/>
                </a:solidFill>
                <a:highlight>
                  <a:schemeClr val="lt1"/>
                </a:highlight>
              </a:rPr>
              <a:t>*</a:t>
            </a:r>
            <a:r>
              <a:rPr lang="en">
                <a:solidFill>
                  <a:srgbClr val="666666"/>
                </a:solidFill>
                <a:highlight>
                  <a:schemeClr val="lt1"/>
                </a:highlight>
              </a:rPr>
              <a:t>No Athletics (competitive sports) in 6th Grade</a:t>
            </a:r>
            <a:br>
              <a:rPr lang="en">
                <a:solidFill>
                  <a:srgbClr val="A61C00"/>
                </a:solidFill>
              </a:rPr>
            </a:br>
            <a:endParaRPr>
              <a:solidFill>
                <a:srgbClr val="A61C00"/>
              </a:solidFill>
            </a:endParaRPr>
          </a:p>
        </p:txBody>
      </p:sp>
      <p:pic>
        <p:nvPicPr>
          <p:cNvPr descr="PE.jpg" id="195" name="Google Shape;195;p36"/>
          <p:cNvPicPr preferRelativeResize="0"/>
          <p:nvPr/>
        </p:nvPicPr>
        <p:blipFill rotWithShape="1">
          <a:blip r:embed="rId3">
            <a:alphaModFix/>
          </a:blip>
          <a:srcRect b="11172" l="26040" r="20781" t="26202"/>
          <a:stretch/>
        </p:blipFill>
        <p:spPr>
          <a:xfrm>
            <a:off x="448450" y="3341700"/>
            <a:ext cx="1725326" cy="161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7075" y="625375"/>
            <a:ext cx="2883675" cy="214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0925" y="2986800"/>
            <a:ext cx="2883675" cy="18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3250" y="3251400"/>
            <a:ext cx="2766399" cy="17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527000" y="177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Clubs and Organization</a:t>
            </a:r>
            <a:r>
              <a:rPr lang="en">
                <a:solidFill>
                  <a:srgbClr val="A61C00"/>
                </a:solidFill>
              </a:rPr>
              <a:t>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2757350" y="1295075"/>
            <a:ext cx="3570900" cy="30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Pep Squad 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</a:rPr>
              <a:t>Students must participate in 6th grade if they want to try out for cheer in 7th or 8th grade 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Robotics Club 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Student Council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Also several 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5"/>
                </a:solidFill>
              </a:rPr>
              <a:t>student l</a:t>
            </a:r>
            <a:r>
              <a:rPr lang="en" sz="2400">
                <a:solidFill>
                  <a:schemeClr val="accent5"/>
                </a:solidFill>
              </a:rPr>
              <a:t>ed</a:t>
            </a:r>
            <a:r>
              <a:rPr lang="en" sz="2400">
                <a:solidFill>
                  <a:schemeClr val="accent5"/>
                </a:solidFill>
              </a:rPr>
              <a:t> clubs</a:t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3763"/>
                </a:solidFill>
              </a:rPr>
              <a:t> </a:t>
            </a:r>
            <a:endParaRPr sz="2400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05" name="Google Shape;205;p37"/>
          <p:cNvSpPr/>
          <p:nvPr/>
        </p:nvSpPr>
        <p:spPr>
          <a:xfrm>
            <a:off x="6440263" y="1295075"/>
            <a:ext cx="2307000" cy="285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3">
            <a:alphaModFix/>
          </a:blip>
          <a:srcRect b="0" l="2129" r="-2130" t="0"/>
          <a:stretch/>
        </p:blipFill>
        <p:spPr>
          <a:xfrm>
            <a:off x="6681213" y="1573250"/>
            <a:ext cx="1825125" cy="242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/>
          <p:nvPr/>
        </p:nvSpPr>
        <p:spPr>
          <a:xfrm>
            <a:off x="137325" y="1691950"/>
            <a:ext cx="2508000" cy="23103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00" y="2017112"/>
            <a:ext cx="2055050" cy="1541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7"/>
          <p:cNvCxnSpPr/>
          <p:nvPr/>
        </p:nvCxnSpPr>
        <p:spPr>
          <a:xfrm>
            <a:off x="281600" y="866313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287775" y="9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Let’s Talk About</a:t>
            </a:r>
            <a:r>
              <a:rPr lang="en">
                <a:solidFill>
                  <a:schemeClr val="accent5"/>
                </a:solidFill>
              </a:rPr>
              <a:t>...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731725"/>
            <a:ext cx="8520600" cy="4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★"/>
            </a:pPr>
            <a:r>
              <a:rPr b="1" lang="en" sz="1600">
                <a:solidFill>
                  <a:schemeClr val="accent5"/>
                </a:solidFill>
              </a:rPr>
              <a:t>Dress Code for Girls &amp; Boys</a:t>
            </a:r>
            <a:endParaRPr b="1"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Short Length &amp; Appropriate Size 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Ripped Jeans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Shirts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★"/>
            </a:pPr>
            <a:r>
              <a:rPr b="1" lang="en" sz="1600">
                <a:solidFill>
                  <a:schemeClr val="accent5"/>
                </a:solidFill>
              </a:rPr>
              <a:t>Cell Phones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Off and inside backpacks throughout day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Classroom use only with permission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No pictures of others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★"/>
            </a:pPr>
            <a:r>
              <a:rPr b="1" lang="en" sz="1600">
                <a:solidFill>
                  <a:schemeClr val="accent5"/>
                </a:solidFill>
              </a:rPr>
              <a:t>IDs</a:t>
            </a:r>
            <a:endParaRPr b="1"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Wear IDs daily</a:t>
            </a:r>
            <a:endParaRPr sz="1600">
              <a:solidFill>
                <a:schemeClr val="accent5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-"/>
            </a:pPr>
            <a:r>
              <a:rPr lang="en" sz="1600">
                <a:solidFill>
                  <a:schemeClr val="accent5"/>
                </a:solidFill>
              </a:rPr>
              <a:t>Place in zipped backpack at the end of 8th period</a:t>
            </a:r>
            <a:endParaRPr sz="1600">
              <a:solidFill>
                <a:schemeClr val="accent5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200" y="324525"/>
            <a:ext cx="3469700" cy="45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5900" y="-105925"/>
            <a:ext cx="85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Course selection materials</a:t>
            </a:r>
            <a:endParaRPr sz="3600">
              <a:solidFill>
                <a:schemeClr val="accent5"/>
              </a:solidFill>
            </a:endParaRPr>
          </a:p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355375" y="4620550"/>
            <a:ext cx="39999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*See your Counselor if you have any questions.</a:t>
            </a:r>
            <a:br>
              <a:rPr b="1" lang="en">
                <a:solidFill>
                  <a:srgbClr val="1C4587"/>
                </a:solidFill>
              </a:rPr>
            </a:b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</p:txBody>
      </p:sp>
      <p:cxnSp>
        <p:nvCxnSpPr>
          <p:cNvPr id="223" name="Google Shape;223;p39"/>
          <p:cNvCxnSpPr/>
          <p:nvPr/>
        </p:nvCxnSpPr>
        <p:spPr>
          <a:xfrm>
            <a:off x="315900" y="505100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4" name="Google Shape;224;p39"/>
          <p:cNvPicPr preferRelativeResize="0"/>
          <p:nvPr/>
        </p:nvPicPr>
        <p:blipFill rotWithShape="1">
          <a:blip r:embed="rId3">
            <a:alphaModFix/>
          </a:blip>
          <a:srcRect b="0" l="793" r="0" t="793"/>
          <a:stretch/>
        </p:blipFill>
        <p:spPr>
          <a:xfrm>
            <a:off x="390374" y="552725"/>
            <a:ext cx="3929901" cy="418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9"/>
          <p:cNvSpPr/>
          <p:nvPr/>
        </p:nvSpPr>
        <p:spPr>
          <a:xfrm>
            <a:off x="180763" y="1131100"/>
            <a:ext cx="4349100" cy="1032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800" y="571622"/>
            <a:ext cx="3883975" cy="439902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9"/>
          <p:cNvSpPr/>
          <p:nvPr/>
        </p:nvSpPr>
        <p:spPr>
          <a:xfrm>
            <a:off x="4619700" y="4042350"/>
            <a:ext cx="4118100" cy="87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-269387" y="4827200"/>
            <a:ext cx="5249400" cy="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accent5"/>
                </a:solidFill>
              </a:rPr>
              <a:t>*Course Catalog will be available on SchooLinks</a:t>
            </a:r>
            <a:endParaRPr b="1" sz="13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25" y="97175"/>
            <a:ext cx="5093624" cy="4949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0"/>
          <p:cNvSpPr txBox="1"/>
          <p:nvPr>
            <p:ph type="title"/>
          </p:nvPr>
        </p:nvSpPr>
        <p:spPr>
          <a:xfrm>
            <a:off x="5338775" y="0"/>
            <a:ext cx="3515400" cy="5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5"/>
                </a:solidFill>
              </a:rPr>
              <a:t>Completing Course Selection Sheet</a:t>
            </a:r>
            <a:r>
              <a:rPr lang="en" sz="2500">
                <a:solidFill>
                  <a:srgbClr val="980000"/>
                </a:solidFill>
              </a:rPr>
              <a:t> </a:t>
            </a:r>
            <a:endParaRPr sz="2500"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5091275" y="1036600"/>
            <a:ext cx="3944700" cy="31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★"/>
            </a:pPr>
            <a:r>
              <a:rPr lang="en" sz="1200">
                <a:solidFill>
                  <a:schemeClr val="accent5"/>
                </a:solidFill>
              </a:rPr>
              <a:t>Legal first and last name</a:t>
            </a:r>
            <a:endParaRPr sz="1200">
              <a:solidFill>
                <a:schemeClr val="accent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★"/>
            </a:pPr>
            <a:r>
              <a:rPr lang="en" sz="1200">
                <a:solidFill>
                  <a:schemeClr val="accent5"/>
                </a:solidFill>
              </a:rPr>
              <a:t>Select the correct Level for core classes (Aca., KAP, KAP/GT) (Reading and English blocked)</a:t>
            </a:r>
            <a:endParaRPr sz="1200">
              <a:solidFill>
                <a:schemeClr val="accent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★"/>
            </a:pPr>
            <a:r>
              <a:rPr lang="en" sz="1200">
                <a:solidFill>
                  <a:schemeClr val="accent5"/>
                </a:solidFill>
              </a:rPr>
              <a:t>List elective choice in the order from 1st choice - 4th choice. The elective you want the most should go 1st. Scheduling conflicts may prevent you from getting your first choice.  </a:t>
            </a:r>
            <a:endParaRPr sz="1200">
              <a:solidFill>
                <a:schemeClr val="accent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★"/>
            </a:pPr>
            <a:r>
              <a:rPr lang="en" sz="1200">
                <a:solidFill>
                  <a:schemeClr val="accent5"/>
                </a:solidFill>
              </a:rPr>
              <a:t>Parent &amp; student signature needed</a:t>
            </a:r>
            <a:endParaRPr sz="1200">
              <a:solidFill>
                <a:schemeClr val="accent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★"/>
            </a:pPr>
            <a:r>
              <a:rPr lang="en" sz="1200">
                <a:solidFill>
                  <a:schemeClr val="accent5"/>
                </a:solidFill>
              </a:rPr>
              <a:t>Parent &amp; student must also read the back of the course selection sheet if selecting any KAP classes</a:t>
            </a:r>
            <a:endParaRPr b="1" sz="1200">
              <a:solidFill>
                <a:schemeClr val="accent5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★"/>
            </a:pPr>
            <a:r>
              <a:rPr lang="en" sz="1200">
                <a:solidFill>
                  <a:schemeClr val="accent5"/>
                </a:solidFill>
              </a:rPr>
              <a:t>Return course selection worksheet to your homeroom teacher by campus deadline </a:t>
            </a:r>
            <a:r>
              <a:rPr b="1" lang="en" sz="1200">
                <a:solidFill>
                  <a:schemeClr val="accent5"/>
                </a:solidFill>
              </a:rPr>
              <a:t>February 1st. </a:t>
            </a:r>
            <a:endParaRPr b="1" sz="1200">
              <a:solidFill>
                <a:schemeClr val="accent5"/>
              </a:solidFill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751325" y="4699375"/>
            <a:ext cx="1931400" cy="1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3AA9"/>
                </a:solidFill>
                <a:latin typeface="Lobster"/>
                <a:ea typeface="Lobster"/>
                <a:cs typeface="Lobster"/>
                <a:sym typeface="Lobster"/>
              </a:rPr>
              <a:t>Evan Brown                     1/12/24</a:t>
            </a:r>
            <a:endParaRPr sz="1000">
              <a:solidFill>
                <a:srgbClr val="1C3AA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3327125" y="4699375"/>
            <a:ext cx="1931400" cy="1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C3AA9"/>
                </a:solidFill>
                <a:latin typeface="Lobster"/>
                <a:ea typeface="Lobster"/>
                <a:cs typeface="Lobster"/>
                <a:sym typeface="Lobster"/>
              </a:rPr>
              <a:t>Eva Brown                      1/12/24</a:t>
            </a:r>
            <a:endParaRPr sz="1000">
              <a:solidFill>
                <a:srgbClr val="1C3AA9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8" name="Google Shape;238;p40"/>
          <p:cNvSpPr txBox="1"/>
          <p:nvPr/>
        </p:nvSpPr>
        <p:spPr>
          <a:xfrm>
            <a:off x="2682725" y="3529584"/>
            <a:ext cx="13971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J911 Art</a:t>
            </a:r>
            <a:endParaRPr b="1" sz="12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2712963" y="4023360"/>
            <a:ext cx="13971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J941 Theatre</a:t>
            </a:r>
            <a:endParaRPr b="1" sz="12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2682575" y="3803904"/>
            <a:ext cx="13971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J951 Choir</a:t>
            </a:r>
            <a:endParaRPr b="1" sz="12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2658125" y="3290650"/>
            <a:ext cx="1397100" cy="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J921 Band</a:t>
            </a:r>
            <a:endParaRPr b="1" sz="12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Google Shape;242;p40"/>
          <p:cNvSpPr/>
          <p:nvPr/>
        </p:nvSpPr>
        <p:spPr>
          <a:xfrm>
            <a:off x="298725" y="1187700"/>
            <a:ext cx="1727400" cy="3300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237300" y="2804275"/>
            <a:ext cx="1135200" cy="1839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237300" y="2112275"/>
            <a:ext cx="992100" cy="169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0"/>
          <p:cNvSpPr/>
          <p:nvPr/>
        </p:nvSpPr>
        <p:spPr>
          <a:xfrm>
            <a:off x="275100" y="3299850"/>
            <a:ext cx="1135200" cy="1839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"/>
          <p:cNvSpPr/>
          <p:nvPr/>
        </p:nvSpPr>
        <p:spPr>
          <a:xfrm>
            <a:off x="237300" y="3852350"/>
            <a:ext cx="1052400" cy="1839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0"/>
          <p:cNvSpPr/>
          <p:nvPr/>
        </p:nvSpPr>
        <p:spPr>
          <a:xfrm>
            <a:off x="1995650" y="741175"/>
            <a:ext cx="812700" cy="226800"/>
          </a:xfrm>
          <a:prstGeom prst="ellipse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287775" y="9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Complete before SchooLinks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311700" y="731725"/>
            <a:ext cx="8520600" cy="4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b="1" lang="en">
                <a:solidFill>
                  <a:schemeClr val="accent5"/>
                </a:solidFill>
              </a:rPr>
              <a:t>Use “What classes can my student choose this year” sheet in your packet.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913" y="1262063"/>
            <a:ext cx="749617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11700" y="9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Sample 6th Grade Schedule</a:t>
            </a:r>
            <a:r>
              <a:rPr lang="en"/>
              <a:t> </a:t>
            </a: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125" y="1148475"/>
            <a:ext cx="6743700" cy="3705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42"/>
          <p:cNvCxnSpPr/>
          <p:nvPr/>
        </p:nvCxnSpPr>
        <p:spPr>
          <a:xfrm>
            <a:off x="267450" y="769400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287775" y="9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Annual Student Update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376925" y="982875"/>
            <a:ext cx="823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6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Parent please look for an Email in August 2024 regarding your Annual Student Update and complete it before school starts. </a:t>
            </a:r>
            <a:endParaRPr sz="16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8" name="Google Shape;268;p43"/>
          <p:cNvCxnSpPr/>
          <p:nvPr/>
        </p:nvCxnSpPr>
        <p:spPr>
          <a:xfrm>
            <a:off x="267450" y="769400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ctrTitle"/>
          </p:nvPr>
        </p:nvSpPr>
        <p:spPr>
          <a:xfrm>
            <a:off x="120900" y="303150"/>
            <a:ext cx="8902200" cy="93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MPJH Course Selection</a:t>
            </a:r>
            <a:r>
              <a:rPr lang="en">
                <a:solidFill>
                  <a:srgbClr val="2247FF"/>
                </a:solidFill>
              </a:rPr>
              <a:t> </a:t>
            </a:r>
            <a:endParaRPr>
              <a:solidFill>
                <a:srgbClr val="2247FF"/>
              </a:solidFill>
            </a:endParaRPr>
          </a:p>
        </p:txBody>
      </p:sp>
      <p:sp>
        <p:nvSpPr>
          <p:cNvPr id="114" name="Google Shape;114;p26"/>
          <p:cNvSpPr txBox="1"/>
          <p:nvPr>
            <p:ph idx="1" type="subTitle"/>
          </p:nvPr>
        </p:nvSpPr>
        <p:spPr>
          <a:xfrm>
            <a:off x="276525" y="10581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Parent Night - Future 6th Grade Eagles</a:t>
            </a:r>
            <a:endParaRPr b="1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763"/>
                </a:solidFill>
              </a:rPr>
              <a:t> </a:t>
            </a:r>
            <a:endParaRPr b="1">
              <a:solidFill>
                <a:srgbClr val="073763"/>
              </a:solidFill>
            </a:endParaRPr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3">
            <a:alphaModFix/>
          </a:blip>
          <a:srcRect b="-2574" l="5015" r="0" t="0"/>
          <a:stretch/>
        </p:blipFill>
        <p:spPr>
          <a:xfrm>
            <a:off x="1083600" y="1569075"/>
            <a:ext cx="7366951" cy="28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650" y="2685650"/>
            <a:ext cx="2867628" cy="286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/>
          <p:nvPr/>
        </p:nvSpPr>
        <p:spPr>
          <a:xfrm>
            <a:off x="1614225" y="4237925"/>
            <a:ext cx="6305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EAGLES ARE: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rustworthy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ccepting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eading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ptimistic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oble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cholarly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26"/>
          <p:cNvSpPr/>
          <p:nvPr/>
        </p:nvSpPr>
        <p:spPr>
          <a:xfrm>
            <a:off x="96900" y="87900"/>
            <a:ext cx="8950200" cy="4967700"/>
          </a:xfrm>
          <a:prstGeom prst="rect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287775" y="9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After today...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311700" y="731725"/>
            <a:ext cx="8520600" cy="4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Complete Course Selection Sheet then turn your sheet into your 5th grade teacher. 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Course Verification Sheet will be verified in Schoolinks </a:t>
            </a:r>
            <a:r>
              <a:rPr b="1" lang="en" u="sng">
                <a:solidFill>
                  <a:schemeClr val="accent5"/>
                </a:solidFill>
                <a:highlight>
                  <a:srgbClr val="F3F3F3"/>
                </a:highlight>
              </a:rPr>
              <a:t>THIS IS NOT A SCHEDULE!</a:t>
            </a:r>
            <a:r>
              <a:rPr b="1" lang="en">
                <a:solidFill>
                  <a:schemeClr val="accent5"/>
                </a:solidFill>
              </a:rPr>
              <a:t> The Course Verification serves as a list of classes that you have requested. </a:t>
            </a:r>
            <a:r>
              <a:rPr b="1" lang="en" u="sng">
                <a:solidFill>
                  <a:schemeClr val="accent5"/>
                </a:solidFill>
              </a:rPr>
              <a:t>Electives are based on AVAILABILITY.</a:t>
            </a:r>
            <a:r>
              <a:rPr b="1" lang="en">
                <a:solidFill>
                  <a:schemeClr val="accent5"/>
                </a:solidFill>
              </a:rPr>
              <a:t> 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b="1" lang="en">
                <a:solidFill>
                  <a:schemeClr val="accent5"/>
                </a:solidFill>
              </a:rPr>
              <a:t>Follow instructions on Course Verification process in Schoolinks on how to make changes.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800"/>
              <a:buChar char="★"/>
            </a:pPr>
            <a:r>
              <a:rPr b="1" lang="en">
                <a:solidFill>
                  <a:schemeClr val="accent5"/>
                </a:solidFill>
              </a:rPr>
              <a:t>We will not change electives after Course Verifications are due in Schoolinks. </a:t>
            </a:r>
            <a:endParaRPr b="1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283400" y="162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Future Events</a:t>
            </a:r>
            <a:r>
              <a:rPr lang="en">
                <a:solidFill>
                  <a:srgbClr val="A61C00"/>
                </a:solidFill>
              </a:rPr>
              <a:t>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Course selections are due by </a:t>
            </a:r>
            <a:r>
              <a:rPr b="1" lang="en">
                <a:solidFill>
                  <a:schemeClr val="accent5"/>
                </a:solidFill>
                <a:highlight>
                  <a:srgbClr val="FFFF00"/>
                </a:highlight>
              </a:rPr>
              <a:t>February 8th</a:t>
            </a:r>
            <a:r>
              <a:rPr lang="en">
                <a:solidFill>
                  <a:schemeClr val="accent5"/>
                </a:solidFill>
                <a:highlight>
                  <a:srgbClr val="FFFF00"/>
                </a:highlight>
              </a:rPr>
              <a:t> </a:t>
            </a:r>
            <a:endParaRPr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6th grade Curriculum Night will be </a:t>
            </a:r>
            <a:r>
              <a:rPr b="1" lang="en">
                <a:solidFill>
                  <a:schemeClr val="accent5"/>
                </a:solidFill>
                <a:highlight>
                  <a:srgbClr val="FFFF00"/>
                </a:highlight>
              </a:rPr>
              <a:t>January 23rd</a:t>
            </a:r>
            <a:endParaRPr b="1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Band/Orchestra instrument fitting- </a:t>
            </a:r>
            <a:r>
              <a:rPr b="1" lang="en">
                <a:solidFill>
                  <a:schemeClr val="accent5"/>
                </a:solidFill>
                <a:highlight>
                  <a:schemeClr val="lt1"/>
                </a:highlight>
              </a:rPr>
              <a:t>Notification letters will be sent home to </a:t>
            </a:r>
            <a:r>
              <a:rPr b="1" lang="en" u="sng">
                <a:solidFill>
                  <a:schemeClr val="accent5"/>
                </a:solidFill>
                <a:highlight>
                  <a:schemeClr val="lt1"/>
                </a:highlight>
              </a:rPr>
              <a:t>students who choose band or orchestra as 1st choice</a:t>
            </a:r>
            <a:r>
              <a:rPr b="1" lang="en">
                <a:solidFill>
                  <a:schemeClr val="accent5"/>
                </a:solidFill>
                <a:highlight>
                  <a:schemeClr val="lt1"/>
                </a:highlight>
              </a:rPr>
              <a:t>.</a:t>
            </a:r>
            <a:r>
              <a:rPr b="1" lang="en">
                <a:solidFill>
                  <a:schemeClr val="accent5"/>
                </a:solidFill>
              </a:rPr>
              <a:t>  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Incoming 6th grade tour - </a:t>
            </a:r>
            <a:r>
              <a:rPr lang="en">
                <a:solidFill>
                  <a:schemeClr val="accent5"/>
                </a:solidFill>
                <a:highlight>
                  <a:srgbClr val="FFFF00"/>
                </a:highlight>
              </a:rPr>
              <a:t>January 31</a:t>
            </a:r>
            <a:endParaRPr b="1">
              <a:solidFill>
                <a:schemeClr val="accent5"/>
              </a:solidFill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Eaglet Camp</a:t>
            </a:r>
            <a:r>
              <a:rPr lang="en">
                <a:solidFill>
                  <a:schemeClr val="accent5"/>
                </a:solidFill>
              </a:rPr>
              <a:t> is the first week of August - TBD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Schedule 2024-25 - will be in HAC before school starts - August 14th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Tardies not taken the first week of school</a:t>
            </a:r>
            <a:endParaRPr>
              <a:solidFill>
                <a:schemeClr val="accent5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600"/>
              </a:spcAft>
              <a:buNone/>
            </a:pPr>
            <a:br>
              <a:rPr lang="en">
                <a:solidFill>
                  <a:srgbClr val="1C3AA9"/>
                </a:solidFill>
              </a:rPr>
            </a:br>
            <a:endParaRPr>
              <a:solidFill>
                <a:srgbClr val="1C3AA9"/>
              </a:solidFill>
            </a:endParaRPr>
          </a:p>
        </p:txBody>
      </p:sp>
      <p:cxnSp>
        <p:nvCxnSpPr>
          <p:cNvPr id="281" name="Google Shape;281;p45"/>
          <p:cNvCxnSpPr/>
          <p:nvPr/>
        </p:nvCxnSpPr>
        <p:spPr>
          <a:xfrm flipH="1" rot="10800000">
            <a:off x="332750" y="791825"/>
            <a:ext cx="8400600" cy="174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/>
        </p:nvSpPr>
        <p:spPr>
          <a:xfrm>
            <a:off x="120900" y="303150"/>
            <a:ext cx="89022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1C3AA9"/>
                </a:solidFill>
                <a:latin typeface="Alfa Slab One"/>
                <a:ea typeface="Alfa Slab One"/>
                <a:cs typeface="Alfa Slab One"/>
                <a:sym typeface="Alfa Slab One"/>
              </a:rPr>
              <a:t>MPJH Course Selection</a:t>
            </a:r>
            <a:r>
              <a:rPr lang="en" sz="5400">
                <a:solidFill>
                  <a:srgbClr val="2247FF"/>
                </a:solidFill>
                <a:latin typeface="Alfa Slab One"/>
                <a:ea typeface="Alfa Slab One"/>
                <a:cs typeface="Alfa Slab One"/>
                <a:sym typeface="Alfa Slab One"/>
              </a:rPr>
              <a:t> </a:t>
            </a:r>
            <a:endParaRPr sz="5400">
              <a:solidFill>
                <a:srgbClr val="2247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361250" y="1125022"/>
            <a:ext cx="8520600" cy="395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Parent Night - Future 6th grade</a:t>
            </a:r>
            <a:endParaRPr b="1" sz="30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C3AA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1C3AA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C3AA9"/>
                </a:solidFill>
                <a:latin typeface="Pacifico"/>
                <a:ea typeface="Pacifico"/>
                <a:cs typeface="Pacifico"/>
                <a:sym typeface="Pacifico"/>
              </a:rPr>
              <a:t>Now you will hear from our:</a:t>
            </a:r>
            <a:endParaRPr b="1" sz="3600">
              <a:solidFill>
                <a:srgbClr val="1C3AA9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Choir</a:t>
            </a:r>
            <a:endParaRPr b="1" sz="30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</a:rPr>
              <a:t>Band</a:t>
            </a:r>
            <a:endParaRPr b="1" sz="30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Theater</a:t>
            </a:r>
            <a:endParaRPr b="1" sz="30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Orchestra</a:t>
            </a:r>
            <a:endParaRPr b="1" sz="3000">
              <a:solidFill>
                <a:srgbClr val="1C3AA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650" y="2685650"/>
            <a:ext cx="2867628" cy="286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7"/>
          <p:cNvSpPr txBox="1"/>
          <p:nvPr/>
        </p:nvSpPr>
        <p:spPr>
          <a:xfrm>
            <a:off x="1614225" y="4237925"/>
            <a:ext cx="63057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erriweather"/>
                <a:ea typeface="Merriweather"/>
                <a:cs typeface="Merriweather"/>
                <a:sym typeface="Merriweather"/>
              </a:rPr>
              <a:t>EAGLES ARE:</a:t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3AA9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rustworthy </a:t>
            </a:r>
            <a:r>
              <a:rPr b="1" lang="en">
                <a:solidFill>
                  <a:srgbClr val="1C3AA9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ccepting </a:t>
            </a:r>
            <a:r>
              <a:rPr b="1" lang="en">
                <a:solidFill>
                  <a:srgbClr val="1C3AA9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eading </a:t>
            </a:r>
            <a:r>
              <a:rPr b="1" lang="en">
                <a:solidFill>
                  <a:srgbClr val="1C3AA9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ptimistic </a:t>
            </a:r>
            <a:r>
              <a:rPr b="1" lang="en">
                <a:solidFill>
                  <a:srgbClr val="1C3AA9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oble </a:t>
            </a:r>
            <a:r>
              <a:rPr b="1" lang="en">
                <a:solidFill>
                  <a:srgbClr val="1C3AA9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cholarly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4588450" y="1223200"/>
            <a:ext cx="3278400" cy="3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2024-25</a:t>
            </a:r>
            <a:endParaRPr b="1" sz="24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Mrs. Garcia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Counselor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6th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Mrs. Tompkins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Counselor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7th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FF"/>
                </a:solidFill>
              </a:rPr>
              <a:t>Mrs. Hardy</a:t>
            </a:r>
            <a:endParaRPr b="1" sz="2000">
              <a:solidFill>
                <a:srgbClr val="0000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8th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32" name="Google Shape;132;p28"/>
          <p:cNvSpPr txBox="1"/>
          <p:nvPr>
            <p:ph type="title"/>
          </p:nvPr>
        </p:nvSpPr>
        <p:spPr>
          <a:xfrm>
            <a:off x="423925" y="111425"/>
            <a:ext cx="8012100" cy="7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MPJH Counselors</a:t>
            </a:r>
            <a:endParaRPr>
              <a:solidFill>
                <a:srgbClr val="A61C00"/>
              </a:solidFill>
            </a:endParaRPr>
          </a:p>
        </p:txBody>
      </p:sp>
      <p:cxnSp>
        <p:nvCxnSpPr>
          <p:cNvPr id="133" name="Google Shape;133;p28"/>
          <p:cNvCxnSpPr/>
          <p:nvPr/>
        </p:nvCxnSpPr>
        <p:spPr>
          <a:xfrm>
            <a:off x="219025" y="1109625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50" y="1223188"/>
            <a:ext cx="3700874" cy="370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idx="4294967295" type="subTitle"/>
          </p:nvPr>
        </p:nvSpPr>
        <p:spPr>
          <a:xfrm>
            <a:off x="3511125" y="2571750"/>
            <a:ext cx="5567400" cy="23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★"/>
            </a:pPr>
            <a:r>
              <a:rPr b="1" lang="en" sz="1900">
                <a:solidFill>
                  <a:schemeClr val="accent5"/>
                </a:solidFill>
              </a:rPr>
              <a:t>School Hours 8:55-4:05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★"/>
            </a:pPr>
            <a:r>
              <a:rPr b="1" lang="en" sz="1900">
                <a:solidFill>
                  <a:schemeClr val="accent5"/>
                </a:solidFill>
              </a:rPr>
              <a:t>Before school tutoring is available every day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★"/>
            </a:pPr>
            <a:r>
              <a:rPr b="1" lang="en" sz="1900">
                <a:solidFill>
                  <a:schemeClr val="accent5"/>
                </a:solidFill>
              </a:rPr>
              <a:t>No recess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★"/>
            </a:pPr>
            <a:r>
              <a:rPr b="1" lang="en" sz="1900">
                <a:solidFill>
                  <a:schemeClr val="accent5"/>
                </a:solidFill>
              </a:rPr>
              <a:t>NO MORE STRAIGHT LINES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★"/>
            </a:pPr>
            <a:r>
              <a:rPr b="1" lang="en" sz="1900">
                <a:solidFill>
                  <a:schemeClr val="accent5"/>
                </a:solidFill>
              </a:rPr>
              <a:t>Pep Rallies 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★"/>
            </a:pPr>
            <a:r>
              <a:rPr b="1" lang="en" sz="1900">
                <a:solidFill>
                  <a:schemeClr val="accent5"/>
                </a:solidFill>
              </a:rPr>
              <a:t>More responsibilities and privileges :)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Char char="★"/>
            </a:pPr>
            <a:r>
              <a:rPr b="1" lang="en" sz="1900">
                <a:solidFill>
                  <a:schemeClr val="accent5"/>
                </a:solidFill>
              </a:rPr>
              <a:t>New friends and interests</a:t>
            </a:r>
            <a:endParaRPr b="1" sz="1900">
              <a:solidFill>
                <a:schemeClr val="accent5"/>
              </a:solidFill>
            </a:endParaRPr>
          </a:p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847825" y="1543200"/>
            <a:ext cx="7814100" cy="16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Colors</a:t>
            </a:r>
            <a:r>
              <a:rPr b="1" lang="en" sz="2400">
                <a:solidFill>
                  <a:schemeClr val="dk2"/>
                </a:solidFill>
              </a:rPr>
              <a:t>: </a:t>
            </a:r>
            <a:r>
              <a:rPr b="1" lang="en" sz="2400">
                <a:solidFill>
                  <a:schemeClr val="accent5"/>
                </a:solidFill>
              </a:rPr>
              <a:t>Blue</a:t>
            </a:r>
            <a:r>
              <a:rPr b="1" lang="en" sz="2400">
                <a:solidFill>
                  <a:schemeClr val="dk2"/>
                </a:solidFill>
              </a:rPr>
              <a:t> </a:t>
            </a:r>
            <a:r>
              <a:rPr b="1" lang="en" sz="2400">
                <a:solidFill>
                  <a:srgbClr val="000000"/>
                </a:solidFill>
              </a:rPr>
              <a:t>&amp;</a:t>
            </a:r>
            <a:r>
              <a:rPr b="1" lang="en" sz="2400">
                <a:solidFill>
                  <a:schemeClr val="dk2"/>
                </a:solidFill>
              </a:rPr>
              <a:t> </a:t>
            </a:r>
            <a:r>
              <a:rPr b="1" lang="en" sz="2400">
                <a:solidFill>
                  <a:srgbClr val="FFFFFF"/>
                </a:solidFill>
              </a:rPr>
              <a:t>White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Motto:</a:t>
            </a:r>
            <a:r>
              <a:rPr b="1" lang="en" sz="2400"/>
              <a:t>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rustworthy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A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ccepting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L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eading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ptimistic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N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oble </a:t>
            </a:r>
            <a:r>
              <a:rPr b="1" lang="en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S</a:t>
            </a:r>
            <a:r>
              <a:rPr lang="en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cholarly</a:t>
            </a:r>
            <a:endParaRPr b="1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Mascot: Eagles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41" name="Google Shape;141;p29"/>
          <p:cNvSpPr txBox="1"/>
          <p:nvPr>
            <p:ph type="title"/>
          </p:nvPr>
        </p:nvSpPr>
        <p:spPr>
          <a:xfrm>
            <a:off x="423925" y="370450"/>
            <a:ext cx="8012100" cy="7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All about MPJH</a:t>
            </a:r>
            <a:r>
              <a:rPr lang="en">
                <a:solidFill>
                  <a:srgbClr val="A61C00"/>
                </a:solidFill>
              </a:rPr>
              <a:t> 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3">
            <a:alphaModFix/>
          </a:blip>
          <a:srcRect b="9430" l="4330" r="9921" t="16779"/>
          <a:stretch/>
        </p:blipFill>
        <p:spPr>
          <a:xfrm>
            <a:off x="336378" y="2571750"/>
            <a:ext cx="2988246" cy="25716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9"/>
          <p:cNvCxnSpPr/>
          <p:nvPr/>
        </p:nvCxnSpPr>
        <p:spPr>
          <a:xfrm>
            <a:off x="270425" y="1479675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311700" y="148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Junior High Differences</a:t>
            </a:r>
            <a:endParaRPr sz="3600">
              <a:solidFill>
                <a:schemeClr val="accent5"/>
              </a:solidFill>
            </a:endParaRPr>
          </a:p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311700" y="857400"/>
            <a:ext cx="8520600" cy="3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7 </a:t>
            </a:r>
            <a:r>
              <a:rPr lang="en">
                <a:solidFill>
                  <a:schemeClr val="accent5"/>
                </a:solidFill>
              </a:rPr>
              <a:t>classes-45 minutes in length with different teachers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An advisory period to work on homework, study, intervention or see a teacher for extra help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Backpacks can be carried to each class. </a:t>
            </a:r>
            <a:r>
              <a:rPr b="1" lang="en">
                <a:solidFill>
                  <a:schemeClr val="accent5"/>
                </a:solidFill>
              </a:rPr>
              <a:t>(no rolling backpacks)</a:t>
            </a:r>
            <a:endParaRPr b="1"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30 minute lunch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Tardies!  Students must get to class on time every period.  5 minute passing period between each class.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4 core classes (English &amp; Reading block, Math, Science, Social Studies)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1 elective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P.E.  - you are expected to dress out and participate every day.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Student ID’s used daily! 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You will need a hard copy or digital planner to track your assignments.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Dismissal - no tags</a:t>
            </a:r>
            <a:endParaRPr>
              <a:solidFill>
                <a:schemeClr val="accent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★"/>
            </a:pPr>
            <a:r>
              <a:rPr lang="en">
                <a:solidFill>
                  <a:schemeClr val="accent5"/>
                </a:solidFill>
              </a:rPr>
              <a:t>Fun Food Fridays and Dances!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accent5"/>
                </a:solidFill>
              </a:rPr>
              <a:t> </a:t>
            </a:r>
            <a:endParaRPr sz="1400">
              <a:solidFill>
                <a:schemeClr val="accent5"/>
              </a:solidFill>
            </a:endParaRPr>
          </a:p>
        </p:txBody>
      </p:sp>
      <p:cxnSp>
        <p:nvCxnSpPr>
          <p:cNvPr id="150" name="Google Shape;150;p30"/>
          <p:cNvCxnSpPr/>
          <p:nvPr/>
        </p:nvCxnSpPr>
        <p:spPr>
          <a:xfrm>
            <a:off x="361050" y="857400"/>
            <a:ext cx="8421900" cy="282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311700" y="230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Three Class Formats</a:t>
            </a:r>
            <a:endParaRPr sz="3600">
              <a:solidFill>
                <a:schemeClr val="accent5"/>
              </a:solidFill>
            </a:endParaRPr>
          </a:p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488325" y="1117150"/>
            <a:ext cx="8520600" cy="3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5"/>
                </a:solidFill>
              </a:rPr>
              <a:t>Academic </a:t>
            </a:r>
            <a:r>
              <a:rPr lang="en" sz="1900">
                <a:solidFill>
                  <a:schemeClr val="accent5"/>
                </a:solidFill>
              </a:rPr>
              <a:t>– For everyone, on grade level, more time to review concepts, more tutoring provided, prepares students for college as well as other post secondary education</a:t>
            </a:r>
            <a:endParaRPr sz="1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5"/>
                </a:solidFill>
              </a:rPr>
              <a:t>KAP </a:t>
            </a:r>
            <a:r>
              <a:rPr b="1" i="1" lang="en" sz="1500">
                <a:solidFill>
                  <a:schemeClr val="accent5"/>
                </a:solidFill>
              </a:rPr>
              <a:t>(</a:t>
            </a:r>
            <a:r>
              <a:rPr b="1" i="1" lang="en" sz="1500">
                <a:solidFill>
                  <a:srgbClr val="1C3AA9"/>
                </a:solidFill>
              </a:rPr>
              <a:t>Katy </a:t>
            </a:r>
            <a:r>
              <a:rPr b="1" i="1" lang="en" sz="1500">
                <a:solidFill>
                  <a:schemeClr val="accent5"/>
                </a:solidFill>
              </a:rPr>
              <a:t>Advanced Program)</a:t>
            </a:r>
            <a:r>
              <a:rPr lang="en" sz="1900">
                <a:solidFill>
                  <a:schemeClr val="accent5"/>
                </a:solidFill>
              </a:rPr>
              <a:t>– More challenging, fast paced,  requires independent learning, prepares students for AP classes in high school </a:t>
            </a:r>
            <a:r>
              <a:rPr b="1" lang="en" sz="1900">
                <a:solidFill>
                  <a:schemeClr val="accent5"/>
                </a:solidFill>
              </a:rPr>
              <a:t>*Recommend current B average or higher in specific subject grade</a:t>
            </a:r>
            <a:endParaRPr b="1" sz="19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5"/>
                </a:solidFill>
              </a:rPr>
              <a:t>GT</a:t>
            </a:r>
            <a:r>
              <a:rPr lang="en" sz="1900">
                <a:solidFill>
                  <a:schemeClr val="accent5"/>
                </a:solidFill>
              </a:rPr>
              <a:t> – Must be currently screened and identified </a:t>
            </a:r>
            <a:endParaRPr sz="19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u="sng">
              <a:solidFill>
                <a:srgbClr val="FFFFFF"/>
              </a:solidFill>
              <a:highlight>
                <a:srgbClr val="1C3AA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cxnSp>
        <p:nvCxnSpPr>
          <p:cNvPr id="157" name="Google Shape;157;p31"/>
          <p:cNvCxnSpPr/>
          <p:nvPr/>
        </p:nvCxnSpPr>
        <p:spPr>
          <a:xfrm>
            <a:off x="454500" y="936588"/>
            <a:ext cx="8235000" cy="471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311700" y="7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K</a:t>
            </a:r>
            <a:r>
              <a:rPr lang="en" sz="3600">
                <a:solidFill>
                  <a:schemeClr val="accent5"/>
                </a:solidFill>
              </a:rPr>
              <a:t>AP Math</a:t>
            </a:r>
            <a:r>
              <a:rPr lang="en">
                <a:solidFill>
                  <a:srgbClr val="A61C00"/>
                </a:solidFill>
              </a:rPr>
              <a:t> </a:t>
            </a:r>
            <a:endParaRPr>
              <a:solidFill>
                <a:srgbClr val="A61C00"/>
              </a:solidFill>
            </a:endParaRPr>
          </a:p>
        </p:txBody>
      </p:sp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148425" y="739650"/>
            <a:ext cx="8956500" cy="42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</a:rPr>
              <a:t>Big difference in # of objectives covered</a:t>
            </a:r>
            <a:br>
              <a:rPr lang="en" sz="2100"/>
            </a:br>
            <a:r>
              <a:rPr lang="en" sz="2100">
                <a:solidFill>
                  <a:schemeClr val="accent5"/>
                </a:solidFill>
              </a:rPr>
              <a:t> </a:t>
            </a:r>
            <a:r>
              <a:rPr lang="en" sz="1700">
                <a:solidFill>
                  <a:schemeClr val="accent5"/>
                </a:solidFill>
              </a:rPr>
              <a:t>5th grade – approx. 60 objectives</a:t>
            </a:r>
            <a:br>
              <a:rPr lang="en" sz="1700">
                <a:solidFill>
                  <a:schemeClr val="accent5"/>
                </a:solidFill>
              </a:rPr>
            </a:br>
            <a:r>
              <a:rPr lang="en" sz="1700">
                <a:solidFill>
                  <a:schemeClr val="accent5"/>
                </a:solidFill>
              </a:rPr>
              <a:t> 6th grade Academic – approx. 64 objectives</a:t>
            </a:r>
            <a:br>
              <a:rPr lang="en" sz="1700">
                <a:solidFill>
                  <a:schemeClr val="accent5"/>
                </a:solidFill>
              </a:rPr>
            </a:br>
            <a:r>
              <a:rPr lang="en" sz="1700">
                <a:solidFill>
                  <a:schemeClr val="accent5"/>
                </a:solidFill>
              </a:rPr>
              <a:t> 6th grade KAP – over 90 objectives with some being 7th grade objectives</a:t>
            </a:r>
            <a:endParaRPr sz="17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</a:rPr>
              <a:t>* 6th grade KAP: covers all of 6th and ½ of 7th grade math </a:t>
            </a:r>
            <a:endParaRPr sz="17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FF0000"/>
                </a:solidFill>
                <a:highlight>
                  <a:schemeClr val="lt1"/>
                </a:highlight>
              </a:rPr>
              <a:t>*5th grade students who pass the 6th grade CBE will be placed in 7th grade KAP math &amp; take 8th grade STAAR test</a:t>
            </a:r>
            <a:endParaRPr b="1" sz="1700" u="sng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5"/>
                </a:solidFill>
              </a:rPr>
              <a:t>K</a:t>
            </a:r>
            <a:r>
              <a:rPr lang="en" sz="1700">
                <a:solidFill>
                  <a:schemeClr val="accent5"/>
                </a:solidFill>
              </a:rPr>
              <a:t>AP level of instruction will focus on preparation for taking </a:t>
            </a:r>
            <a:r>
              <a:rPr b="1" lang="en" sz="1700">
                <a:solidFill>
                  <a:schemeClr val="accent5"/>
                </a:solidFill>
              </a:rPr>
              <a:t>Algebra I (HS credit)</a:t>
            </a:r>
            <a:r>
              <a:rPr lang="en" sz="1700">
                <a:solidFill>
                  <a:schemeClr val="accent5"/>
                </a:solidFill>
              </a:rPr>
              <a:t> in the 8th grade.</a:t>
            </a:r>
            <a:endParaRPr sz="17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 sz="1400">
                <a:solidFill>
                  <a:srgbClr val="073763"/>
                </a:solidFill>
              </a:rPr>
            </a:br>
            <a:endParaRPr sz="1400">
              <a:solidFill>
                <a:srgbClr val="073763"/>
              </a:solidFill>
            </a:endParaRPr>
          </a:p>
        </p:txBody>
      </p:sp>
      <p:cxnSp>
        <p:nvCxnSpPr>
          <p:cNvPr id="164" name="Google Shape;164;p32"/>
          <p:cNvCxnSpPr/>
          <p:nvPr/>
        </p:nvCxnSpPr>
        <p:spPr>
          <a:xfrm flipH="1" rot="10800000">
            <a:off x="219925" y="761625"/>
            <a:ext cx="8739600" cy="25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172850" y="86175"/>
            <a:ext cx="882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  </a:t>
            </a:r>
            <a:r>
              <a:rPr lang="en" sz="3600">
                <a:solidFill>
                  <a:schemeClr val="accent5"/>
                </a:solidFill>
              </a:rPr>
              <a:t>Electives </a:t>
            </a:r>
            <a:br>
              <a:rPr lang="en" sz="3600">
                <a:solidFill>
                  <a:schemeClr val="accent5"/>
                </a:solidFill>
              </a:rPr>
            </a:br>
            <a:r>
              <a:rPr lang="en" sz="1800">
                <a:solidFill>
                  <a:schemeClr val="accent5"/>
                </a:solidFill>
              </a:rPr>
              <a:t>All </a:t>
            </a:r>
            <a:r>
              <a:rPr lang="en" sz="1800">
                <a:solidFill>
                  <a:schemeClr val="accent5"/>
                </a:solidFill>
              </a:rPr>
              <a:t>Junior High Students Must Take a Fine Arts Class</a:t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311700" y="927300"/>
            <a:ext cx="8520600" cy="31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Whatever you choose, you will be in for the entire year.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You will attend daily and be graded.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5"/>
                </a:solidFill>
              </a:rPr>
              <a:t>DO</a:t>
            </a:r>
            <a:endParaRPr b="1" sz="15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Consider carefully and choose the one that is of most interest to you!</a:t>
            </a:r>
            <a:endParaRPr b="1" sz="15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5"/>
                </a:solidFill>
              </a:rPr>
              <a:t>DON’T</a:t>
            </a:r>
            <a:endParaRPr b="1" sz="15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Let your friends influence your choice!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5"/>
                </a:solidFill>
              </a:rPr>
              <a:t>Electives: </a:t>
            </a:r>
            <a:endParaRPr b="1" sz="15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5"/>
                </a:solidFill>
              </a:rPr>
              <a:t>                             </a:t>
            </a:r>
            <a:r>
              <a:rPr i="1" lang="en" sz="1500">
                <a:solidFill>
                  <a:schemeClr val="accent5"/>
                </a:solidFill>
              </a:rPr>
              <a:t>Band</a:t>
            </a:r>
            <a:r>
              <a:rPr lang="en" sz="1500">
                <a:solidFill>
                  <a:schemeClr val="accent5"/>
                </a:solidFill>
              </a:rPr>
              <a:t> *			</a:t>
            </a:r>
            <a:br>
              <a:rPr lang="en" sz="1500">
                <a:solidFill>
                  <a:schemeClr val="accent5"/>
                </a:solidFill>
              </a:rPr>
            </a:br>
            <a:r>
              <a:rPr i="1" lang="en" sz="1500">
                <a:solidFill>
                  <a:schemeClr val="accent5"/>
                </a:solidFill>
              </a:rPr>
              <a:t>Orchestra</a:t>
            </a:r>
            <a:r>
              <a:rPr lang="en" sz="1500">
                <a:solidFill>
                  <a:schemeClr val="accent5"/>
                </a:solidFill>
              </a:rPr>
              <a:t> *</a:t>
            </a:r>
            <a:r>
              <a:rPr i="1" lang="en" sz="1500">
                <a:solidFill>
                  <a:schemeClr val="accent5"/>
                </a:solidFill>
              </a:rPr>
              <a:t> </a:t>
            </a:r>
            <a:br>
              <a:rPr lang="en" sz="1500">
                <a:solidFill>
                  <a:schemeClr val="accent5"/>
                </a:solidFill>
              </a:rPr>
            </a:br>
            <a:r>
              <a:rPr i="1" lang="en" sz="1500">
                <a:solidFill>
                  <a:schemeClr val="accent5"/>
                </a:solidFill>
              </a:rPr>
              <a:t>Choir </a:t>
            </a:r>
            <a:r>
              <a:rPr lang="en" sz="1500">
                <a:solidFill>
                  <a:schemeClr val="accent5"/>
                </a:solidFill>
              </a:rPr>
              <a:t>*</a:t>
            </a:r>
            <a:br>
              <a:rPr lang="en" sz="1500">
                <a:solidFill>
                  <a:schemeClr val="accent5"/>
                </a:solidFill>
              </a:rPr>
            </a:br>
            <a:r>
              <a:rPr i="1" lang="en" sz="1500">
                <a:solidFill>
                  <a:schemeClr val="accent5"/>
                </a:solidFill>
              </a:rPr>
              <a:t>Theatre</a:t>
            </a:r>
            <a:r>
              <a:rPr b="1" lang="en" sz="1500">
                <a:solidFill>
                  <a:schemeClr val="accent5"/>
                </a:solidFill>
              </a:rPr>
              <a:t> * </a:t>
            </a:r>
            <a:br>
              <a:rPr lang="en" sz="1500">
                <a:solidFill>
                  <a:schemeClr val="accent5"/>
                </a:solidFill>
              </a:rPr>
            </a:br>
            <a:r>
              <a:rPr i="1" lang="en" sz="1500">
                <a:solidFill>
                  <a:schemeClr val="accent5"/>
                </a:solidFill>
              </a:rPr>
              <a:t>Art</a:t>
            </a:r>
            <a:r>
              <a:rPr b="1" lang="en" sz="1500">
                <a:solidFill>
                  <a:schemeClr val="accent5"/>
                </a:solidFill>
              </a:rPr>
              <a:t> * </a:t>
            </a:r>
            <a:endParaRPr b="1" sz="1500">
              <a:solidFill>
                <a:schemeClr val="accent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chemeClr val="accent5"/>
                </a:solidFill>
              </a:rPr>
              <a:t>Band /Orchestra directors will contact you before school is out about an instrument selection)</a:t>
            </a:r>
            <a:br>
              <a:rPr lang="en" sz="1400">
                <a:solidFill>
                  <a:schemeClr val="accent5"/>
                </a:solidFill>
              </a:rPr>
            </a:br>
            <a:r>
              <a:rPr lang="en" sz="1400">
                <a:solidFill>
                  <a:schemeClr val="accent5"/>
                </a:solidFill>
              </a:rPr>
              <a:t>*Supply Fees required</a:t>
            </a:r>
            <a:endParaRPr sz="14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accent5"/>
                </a:solidFill>
                <a:highlight>
                  <a:schemeClr val="lt1"/>
                </a:highlight>
              </a:rPr>
              <a:t>You will be able to tour the 6th grade elective options during the parent night.  </a:t>
            </a:r>
            <a:endParaRPr b="1" sz="1400">
              <a:solidFill>
                <a:schemeClr val="accent5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br>
              <a:rPr lang="en" sz="1000">
                <a:solidFill>
                  <a:schemeClr val="accent5"/>
                </a:solidFill>
              </a:rPr>
            </a:br>
            <a:br>
              <a:rPr lang="en" sz="1000">
                <a:solidFill>
                  <a:schemeClr val="accent5"/>
                </a:solidFill>
              </a:rPr>
            </a:br>
            <a:br>
              <a:rPr lang="en" sz="1000">
                <a:solidFill>
                  <a:schemeClr val="accent5"/>
                </a:solidFill>
              </a:rPr>
            </a:br>
            <a:endParaRPr sz="1000">
              <a:solidFill>
                <a:schemeClr val="accent5"/>
              </a:solidFill>
            </a:endParaRPr>
          </a:p>
        </p:txBody>
      </p:sp>
      <p:cxnSp>
        <p:nvCxnSpPr>
          <p:cNvPr id="171" name="Google Shape;171;p33"/>
          <p:cNvCxnSpPr/>
          <p:nvPr/>
        </p:nvCxnSpPr>
        <p:spPr>
          <a:xfrm>
            <a:off x="764100" y="1040025"/>
            <a:ext cx="78321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